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2" r:id="rId2"/>
    <p:sldId id="260" r:id="rId3"/>
    <p:sldId id="261" r:id="rId4"/>
    <p:sldId id="263"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23" d="100"/>
          <a:sy n="123" d="100"/>
        </p:scale>
        <p:origin x="-114"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3/10/2016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3/10/2016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3/10/2016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3/10/2016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3/10/2016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t>3/10/2016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3/10/2016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9181" y="3076414"/>
            <a:ext cx="9099945" cy="2455700"/>
          </a:xfrm>
        </p:spPr>
        <p:txBody>
          <a:bodyPr>
            <a:normAutofit fontScale="90000"/>
          </a:bodyPr>
          <a:lstStyle/>
          <a:p>
            <a:pPr algn="ctr"/>
            <a:r>
              <a:rPr lang="en-US" altLang="en-US" sz="5400" dirty="0" smtClean="0">
                <a:solidFill>
                  <a:schemeClr val="accent5">
                    <a:lumMod val="50000"/>
                  </a:schemeClr>
                </a:solidFill>
                <a:latin typeface="Georgia" panose="02040502050405020303" pitchFamily="18" charset="0"/>
                <a:ea typeface="Calibri" panose="020F0502020204030204" pitchFamily="34" charset="0"/>
                <a:cs typeface="Times New Roman" panose="02020603050405020304" pitchFamily="18" charset="0"/>
              </a:rPr>
              <a:t/>
            </a:r>
            <a:br>
              <a:rPr lang="en-US" altLang="en-US" sz="5400" dirty="0" smtClean="0">
                <a:solidFill>
                  <a:schemeClr val="accent5">
                    <a:lumMod val="50000"/>
                  </a:schemeClr>
                </a:solidFill>
                <a:latin typeface="Georgia" panose="02040502050405020303" pitchFamily="18" charset="0"/>
                <a:ea typeface="Calibri" panose="020F0502020204030204" pitchFamily="34" charset="0"/>
                <a:cs typeface="Times New Roman" panose="02020603050405020304" pitchFamily="18" charset="0"/>
              </a:rPr>
            </a:br>
            <a:r>
              <a:rPr lang="en-US" altLang="en-US" sz="5400" dirty="0">
                <a:solidFill>
                  <a:schemeClr val="accent5">
                    <a:lumMod val="50000"/>
                  </a:schemeClr>
                </a:solidFill>
                <a:latin typeface="Georgia" panose="02040502050405020303" pitchFamily="18" charset="0"/>
                <a:ea typeface="Calibri" panose="020F0502020204030204" pitchFamily="34" charset="0"/>
                <a:cs typeface="Times New Roman" panose="02020603050405020304" pitchFamily="18" charset="0"/>
              </a:rPr>
              <a:t/>
            </a:r>
            <a:br>
              <a:rPr lang="en-US" altLang="en-US" sz="5400" dirty="0">
                <a:solidFill>
                  <a:schemeClr val="accent5">
                    <a:lumMod val="50000"/>
                  </a:schemeClr>
                </a:solidFill>
                <a:latin typeface="Georgia" panose="02040502050405020303" pitchFamily="18" charset="0"/>
                <a:ea typeface="Calibri" panose="020F0502020204030204" pitchFamily="34" charset="0"/>
                <a:cs typeface="Times New Roman" panose="02020603050405020304" pitchFamily="18" charset="0"/>
              </a:rPr>
            </a:br>
            <a: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t> </a:t>
            </a:r>
            <a:b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br>
            <a: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t/>
            </a:r>
            <a:b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br>
            <a:r>
              <a:rPr lang="en-US" altLang="en-US" dirty="0">
                <a:solidFill>
                  <a:schemeClr val="tx1"/>
                </a:solidFill>
                <a:latin typeface="Georgia" panose="02040502050405020303" pitchFamily="18" charset="0"/>
                <a:ea typeface="Calibri" panose="020F0502020204030204" pitchFamily="34" charset="0"/>
                <a:cs typeface="Times New Roman" panose="02020603050405020304" pitchFamily="18" charset="0"/>
              </a:rPr>
              <a:t/>
            </a:r>
            <a:br>
              <a:rPr lang="en-US" altLang="en-US" dirty="0">
                <a:solidFill>
                  <a:schemeClr val="tx1"/>
                </a:solidFill>
                <a:latin typeface="Georgia" panose="02040502050405020303" pitchFamily="18" charset="0"/>
                <a:ea typeface="Calibri" panose="020F0502020204030204" pitchFamily="34" charset="0"/>
                <a:cs typeface="Times New Roman" panose="02020603050405020304" pitchFamily="18" charset="0"/>
              </a:rPr>
            </a:br>
            <a: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t/>
            </a:r>
            <a:b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br>
            <a: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t/>
            </a:r>
            <a:b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br>
            <a: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t> </a:t>
            </a:r>
            <a:r>
              <a:rPr lang="en-US" altLang="en-US" dirty="0">
                <a:solidFill>
                  <a:schemeClr val="tx1"/>
                </a:solidFill>
                <a:latin typeface="Georgia" panose="02040502050405020303" pitchFamily="18" charset="0"/>
                <a:ea typeface="Calibri" panose="020F0502020204030204" pitchFamily="34" charset="0"/>
                <a:cs typeface="Times New Roman" panose="02020603050405020304" pitchFamily="18" charset="0"/>
              </a:rPr>
              <a:t/>
            </a:r>
            <a:br>
              <a:rPr lang="en-US" altLang="en-US" dirty="0">
                <a:solidFill>
                  <a:schemeClr val="tx1"/>
                </a:solidFill>
                <a:latin typeface="Georgia" panose="02040502050405020303" pitchFamily="18" charset="0"/>
                <a:ea typeface="Calibri" panose="020F0502020204030204" pitchFamily="34" charset="0"/>
                <a:cs typeface="Times New Roman" panose="02020603050405020304" pitchFamily="18" charset="0"/>
              </a:rPr>
            </a:br>
            <a: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t/>
            </a:r>
            <a:b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br>
            <a: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t/>
            </a:r>
            <a:b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br>
            <a:r>
              <a:rPr lang="en-US" altLang="en-US" dirty="0">
                <a:solidFill>
                  <a:schemeClr val="tx1"/>
                </a:solidFill>
                <a:latin typeface="Georgia" panose="02040502050405020303" pitchFamily="18" charset="0"/>
                <a:ea typeface="Calibri" panose="020F0502020204030204" pitchFamily="34" charset="0"/>
                <a:cs typeface="Times New Roman" panose="02020603050405020304" pitchFamily="18" charset="0"/>
              </a:rPr>
              <a:t/>
            </a:r>
            <a:br>
              <a:rPr lang="en-US" altLang="en-US" dirty="0">
                <a:solidFill>
                  <a:schemeClr val="tx1"/>
                </a:solidFill>
                <a:latin typeface="Georgia" panose="02040502050405020303" pitchFamily="18" charset="0"/>
                <a:ea typeface="Calibri" panose="020F0502020204030204" pitchFamily="34" charset="0"/>
                <a:cs typeface="Times New Roman" panose="02020603050405020304" pitchFamily="18" charset="0"/>
              </a:rPr>
            </a:br>
            <a: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t/>
            </a:r>
            <a:b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br>
            <a: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t/>
            </a:r>
            <a:b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br>
            <a:r>
              <a:rPr lang="en-US" altLang="en-US" b="1" dirty="0">
                <a:solidFill>
                  <a:schemeClr val="tx1"/>
                </a:solidFill>
                <a:latin typeface="Georgia" panose="02040502050405020303" pitchFamily="18" charset="0"/>
                <a:ea typeface="Calibri" panose="020F0502020204030204" pitchFamily="34" charset="0"/>
                <a:cs typeface="Times New Roman" panose="02020603050405020304" pitchFamily="18" charset="0"/>
              </a:rPr>
              <a:t>Climate Change Teach-In </a:t>
            </a:r>
            <a: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t/>
            </a:r>
            <a:b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br>
            <a:r>
              <a:rPr lang="en-US" altLang="en-US" dirty="0">
                <a:solidFill>
                  <a:schemeClr val="tx1"/>
                </a:solidFill>
                <a:latin typeface="Georgia" panose="02040502050405020303" pitchFamily="18" charset="0"/>
                <a:ea typeface="Calibri" panose="020F0502020204030204" pitchFamily="34" charset="0"/>
                <a:cs typeface="Times New Roman" panose="02020603050405020304" pitchFamily="18" charset="0"/>
              </a:rPr>
              <a:t/>
            </a:r>
            <a:br>
              <a:rPr lang="en-US" altLang="en-US" dirty="0">
                <a:solidFill>
                  <a:schemeClr val="tx1"/>
                </a:solidFill>
                <a:latin typeface="Georgia" panose="02040502050405020303" pitchFamily="18" charset="0"/>
                <a:ea typeface="Calibri" panose="020F0502020204030204" pitchFamily="34" charset="0"/>
                <a:cs typeface="Times New Roman" panose="02020603050405020304" pitchFamily="18" charset="0"/>
              </a:rPr>
            </a:br>
            <a:r>
              <a:rPr lang="en-US" altLang="en-US" dirty="0" smtClean="0">
                <a:solidFill>
                  <a:schemeClr val="tx1"/>
                </a:solidFill>
                <a:latin typeface="Footlight MT Light" pitchFamily="18" charset="0"/>
                <a:ea typeface="Calibri" panose="020F0502020204030204" pitchFamily="34" charset="0"/>
                <a:cs typeface="Times New Roman" panose="02020603050405020304" pitchFamily="18" charset="0"/>
              </a:rPr>
              <a:t>What </a:t>
            </a:r>
            <a:r>
              <a:rPr lang="en-US" altLang="en-US" dirty="0">
                <a:solidFill>
                  <a:schemeClr val="tx1"/>
                </a:solidFill>
                <a:latin typeface="Footlight MT Light" pitchFamily="18" charset="0"/>
                <a:ea typeface="Calibri" panose="020F0502020204030204" pitchFamily="34" charset="0"/>
                <a:cs typeface="Times New Roman" panose="02020603050405020304" pitchFamily="18" charset="0"/>
              </a:rPr>
              <a:t>will you be talking about</a:t>
            </a:r>
            <a:br>
              <a:rPr lang="en-US" altLang="en-US" dirty="0">
                <a:solidFill>
                  <a:schemeClr val="tx1"/>
                </a:solidFill>
                <a:latin typeface="Footlight MT Light" pitchFamily="18" charset="0"/>
                <a:ea typeface="Calibri" panose="020F0502020204030204" pitchFamily="34" charset="0"/>
                <a:cs typeface="Times New Roman" panose="02020603050405020304" pitchFamily="18" charset="0"/>
              </a:rPr>
            </a:br>
            <a:r>
              <a:rPr lang="en-US" altLang="en-US" dirty="0">
                <a:solidFill>
                  <a:schemeClr val="tx1"/>
                </a:solidFill>
                <a:latin typeface="Footlight MT Light" pitchFamily="18" charset="0"/>
                <a:ea typeface="Calibri" panose="020F0502020204030204" pitchFamily="34" charset="0"/>
                <a:cs typeface="Times New Roman" panose="02020603050405020304" pitchFamily="18" charset="0"/>
              </a:rPr>
              <a:t>April 4 – 8</a:t>
            </a:r>
            <a:r>
              <a:rPr lang="en-US" altLang="en-US" baseline="30000" dirty="0">
                <a:solidFill>
                  <a:schemeClr val="tx1"/>
                </a:solidFill>
                <a:latin typeface="Footlight MT Light" pitchFamily="18" charset="0"/>
                <a:ea typeface="Calibri" panose="020F0502020204030204" pitchFamily="34" charset="0"/>
                <a:cs typeface="Times New Roman" panose="02020603050405020304" pitchFamily="18" charset="0"/>
              </a:rPr>
              <a:t>th</a:t>
            </a:r>
            <a:r>
              <a:rPr lang="en-US" altLang="en-US" dirty="0">
                <a:solidFill>
                  <a:schemeClr val="tx1"/>
                </a:solidFill>
                <a:latin typeface="Footlight MT Light" pitchFamily="18" charset="0"/>
                <a:ea typeface="Calibri" panose="020F0502020204030204" pitchFamily="34" charset="0"/>
                <a:cs typeface="Times New Roman" panose="02020603050405020304" pitchFamily="18" charset="0"/>
              </a:rPr>
              <a:t> ?</a:t>
            </a:r>
            <a:br>
              <a:rPr lang="en-US" altLang="en-US" dirty="0">
                <a:solidFill>
                  <a:schemeClr val="tx1"/>
                </a:solidFill>
                <a:latin typeface="Footlight MT Light" pitchFamily="18" charset="0"/>
                <a:ea typeface="Calibri" panose="020F0502020204030204" pitchFamily="34" charset="0"/>
                <a:cs typeface="Times New Roman" panose="02020603050405020304" pitchFamily="18" charset="0"/>
              </a:rPr>
            </a:br>
            <a:endParaRPr lang="en-US" dirty="0">
              <a:latin typeface="Footlight MT Light" pitchFamily="18" charset="0"/>
            </a:endParaRPr>
          </a:p>
        </p:txBody>
      </p:sp>
      <p:pic>
        <p:nvPicPr>
          <p:cNvPr id="4" name="Picture 3"/>
          <p:cNvPicPr>
            <a:picLocks noChangeAspect="1"/>
          </p:cNvPicPr>
          <p:nvPr/>
        </p:nvPicPr>
        <p:blipFill>
          <a:blip r:embed="rId2"/>
          <a:stretch>
            <a:fillRect/>
          </a:stretch>
        </p:blipFill>
        <p:spPr>
          <a:xfrm>
            <a:off x="4926447" y="478172"/>
            <a:ext cx="2019300" cy="1038225"/>
          </a:xfrm>
          <a:prstGeom prst="rect">
            <a:avLst/>
          </a:prstGeom>
        </p:spPr>
      </p:pic>
    </p:spTree>
    <p:extLst>
      <p:ext uri="{BB962C8B-B14F-4D97-AF65-F5344CB8AC3E}">
        <p14:creationId xmlns:p14="http://schemas.microsoft.com/office/powerpoint/2010/main" val="3682862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74171"/>
            <a:ext cx="10058400" cy="1284515"/>
          </a:xfrm>
        </p:spPr>
        <p:txBody>
          <a:bodyPr>
            <a:normAutofit/>
          </a:bodyPr>
          <a:lstStyle/>
          <a:p>
            <a:r>
              <a:rPr lang="en-US" altLang="en-US" dirty="0">
                <a:solidFill>
                  <a:schemeClr val="accent2"/>
                </a:solidFill>
                <a:latin typeface="Georgia" panose="02040502050405020303" pitchFamily="18" charset="0"/>
                <a:ea typeface="Calibri" panose="020F0502020204030204" pitchFamily="34" charset="0"/>
                <a:cs typeface="Times New Roman" panose="02020603050405020304" pitchFamily="18" charset="0"/>
              </a:rPr>
              <a:t>Climate Change </a:t>
            </a:r>
            <a:r>
              <a:rPr lang="en-US" altLang="en-US" dirty="0" smtClean="0">
                <a:solidFill>
                  <a:schemeClr val="accent2"/>
                </a:solidFill>
                <a:latin typeface="Georgia" panose="02040502050405020303" pitchFamily="18" charset="0"/>
                <a:ea typeface="Calibri" panose="020F0502020204030204" pitchFamily="34" charset="0"/>
                <a:cs typeface="Times New Roman" panose="02020603050405020304" pitchFamily="18" charset="0"/>
              </a:rPr>
              <a:t>Teach-In</a:t>
            </a:r>
            <a: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t/>
            </a:r>
            <a:b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br>
            <a:r>
              <a:rPr lang="en-US" altLang="en-US" sz="3200" dirty="0">
                <a:solidFill>
                  <a:schemeClr val="tx1"/>
                </a:solidFill>
                <a:latin typeface="Georgia" panose="02040502050405020303" pitchFamily="18" charset="0"/>
                <a:ea typeface="Calibri" panose="020F0502020204030204" pitchFamily="34" charset="0"/>
                <a:cs typeface="Times New Roman" panose="02020603050405020304" pitchFamily="18" charset="0"/>
              </a:rPr>
              <a:t>We are </a:t>
            </a:r>
            <a:r>
              <a:rPr lang="en-US" altLang="en-US" sz="3200"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t>asking for a few minutes of your class time</a:t>
            </a:r>
            <a:endParaRPr lang="en-US" sz="3200" dirty="0"/>
          </a:p>
        </p:txBody>
      </p:sp>
      <p:sp>
        <p:nvSpPr>
          <p:cNvPr id="3" name="Content Placeholder 2"/>
          <p:cNvSpPr>
            <a:spLocks noGrp="1"/>
          </p:cNvSpPr>
          <p:nvPr>
            <p:ph idx="1"/>
          </p:nvPr>
        </p:nvSpPr>
        <p:spPr>
          <a:xfrm>
            <a:off x="1097280" y="1845734"/>
            <a:ext cx="10310526" cy="4448534"/>
          </a:xfrm>
        </p:spPr>
        <p:txBody>
          <a:bodyPr>
            <a:normAutofit fontScale="62500" lnSpcReduction="20000"/>
          </a:bodyPr>
          <a:lstStyle/>
          <a:p>
            <a:r>
              <a:rPr lang="en-US" sz="4500" b="1" dirty="0" smtClean="0">
                <a:latin typeface="Century Schoolbook" panose="02040604050505020304" pitchFamily="18" charset="0"/>
              </a:rPr>
              <a:t>When: </a:t>
            </a:r>
            <a:r>
              <a:rPr lang="en-US" sz="4500" dirty="0" smtClean="0">
                <a:latin typeface="Century Schoolbook" panose="02040604050505020304" pitchFamily="18" charset="0"/>
              </a:rPr>
              <a:t>Week of April 4 – 8, 2016</a:t>
            </a:r>
          </a:p>
          <a:p>
            <a:r>
              <a:rPr lang="en-US" sz="3800" b="1" dirty="0" smtClean="0">
                <a:latin typeface="Century Schoolbook" panose="02040604050505020304" pitchFamily="18" charset="0"/>
              </a:rPr>
              <a:t>Suggestions:</a:t>
            </a:r>
          </a:p>
          <a:p>
            <a:r>
              <a:rPr lang="en-US" sz="3800" b="1" dirty="0" smtClean="0">
                <a:latin typeface="Century Schoolbook" panose="02040604050505020304" pitchFamily="18" charset="0"/>
              </a:rPr>
              <a:t>You don’t need to teach climate change, you could have your students research it, write about it, give a talk on it, have a discussion about it</a:t>
            </a:r>
            <a:endParaRPr lang="en-US" sz="3800" dirty="0" smtClean="0">
              <a:latin typeface="Century Schoolbook" panose="02040604050505020304" pitchFamily="18" charset="0"/>
            </a:endParaRPr>
          </a:p>
          <a:p>
            <a:pPr lvl="1">
              <a:buFont typeface="Wingdings" panose="05000000000000000000" pitchFamily="2" charset="2"/>
              <a:buChar char="Ø"/>
            </a:pPr>
            <a:endParaRPr lang="en-US" sz="2800" dirty="0" smtClean="0">
              <a:latin typeface="Century Schoolbook" panose="02040604050505020304" pitchFamily="18" charset="0"/>
            </a:endParaRPr>
          </a:p>
          <a:p>
            <a:pPr lvl="1">
              <a:buFont typeface="Wingdings" panose="05000000000000000000" pitchFamily="2" charset="2"/>
              <a:buChar char="Ø"/>
            </a:pPr>
            <a:r>
              <a:rPr lang="en-US" sz="2800" dirty="0" smtClean="0">
                <a:latin typeface="Century Schoolbook" panose="02040604050505020304" pitchFamily="18" charset="0"/>
              </a:rPr>
              <a:t>Use TED talks if don’t have time to do your own research. </a:t>
            </a:r>
            <a:r>
              <a:rPr lang="en-US" sz="2800" dirty="0" smtClean="0">
                <a:solidFill>
                  <a:schemeClr val="accent4">
                    <a:lumMod val="75000"/>
                  </a:schemeClr>
                </a:solidFill>
                <a:latin typeface="Century Schoolbook" panose="02040604050505020304" pitchFamily="18" charset="0"/>
              </a:rPr>
              <a:t>Watch the latest Al Gore TED talk “ The case for optimism on climate change”, Feb., 2016</a:t>
            </a:r>
          </a:p>
          <a:p>
            <a:pPr lvl="1">
              <a:buFont typeface="Wingdings" panose="05000000000000000000" pitchFamily="2" charset="2"/>
              <a:buChar char="Ø"/>
            </a:pPr>
            <a:endParaRPr lang="en-US" sz="2800" dirty="0" smtClean="0">
              <a:solidFill>
                <a:schemeClr val="accent4">
                  <a:lumMod val="75000"/>
                </a:schemeClr>
              </a:solidFill>
              <a:latin typeface="Century Schoolbook" panose="02040604050505020304" pitchFamily="18" charset="0"/>
            </a:endParaRPr>
          </a:p>
          <a:p>
            <a:pPr lvl="1">
              <a:buFont typeface="Wingdings" panose="05000000000000000000" pitchFamily="2" charset="2"/>
              <a:buChar char="Ø"/>
            </a:pPr>
            <a:r>
              <a:rPr lang="en-US" sz="2800" dirty="0" smtClean="0">
                <a:solidFill>
                  <a:schemeClr val="tx1"/>
                </a:solidFill>
                <a:latin typeface="Century Schoolbook" panose="02040604050505020304" pitchFamily="18" charset="0"/>
              </a:rPr>
              <a:t>Talk to ODU faculty already involved in Climate Change adaptation </a:t>
            </a:r>
            <a:r>
              <a:rPr lang="en-US" sz="2800" dirty="0">
                <a:solidFill>
                  <a:schemeClr val="tx1"/>
                </a:solidFill>
                <a:latin typeface="Century Schoolbook" panose="02040604050505020304" pitchFamily="18" charset="0"/>
              </a:rPr>
              <a:t>and mitigation </a:t>
            </a:r>
            <a:r>
              <a:rPr lang="en-US" sz="2800" dirty="0" smtClean="0">
                <a:solidFill>
                  <a:schemeClr val="tx1"/>
                </a:solidFill>
                <a:latin typeface="Century Schoolbook" panose="02040604050505020304" pitchFamily="18" charset="0"/>
              </a:rPr>
              <a:t>– </a:t>
            </a:r>
          </a:p>
          <a:p>
            <a:pPr lvl="1">
              <a:buFont typeface="Wingdings" panose="05000000000000000000" pitchFamily="2" charset="2"/>
              <a:buChar char="Ø"/>
            </a:pPr>
            <a:r>
              <a:rPr lang="en-US" sz="2800" dirty="0" smtClean="0">
                <a:solidFill>
                  <a:schemeClr val="accent6"/>
                </a:solidFill>
                <a:latin typeface="Century Schoolbook" panose="02040604050505020304" pitchFamily="18" charset="0"/>
              </a:rPr>
              <a:t>  </a:t>
            </a:r>
            <a:r>
              <a:rPr lang="en-US" sz="2800" dirty="0" smtClean="0">
                <a:solidFill>
                  <a:srgbClr val="0070C0"/>
                </a:solidFill>
                <a:latin typeface="Century Schoolbook" panose="02040604050505020304" pitchFamily="18" charset="0"/>
              </a:rPr>
              <a:t>http</a:t>
            </a:r>
            <a:r>
              <a:rPr lang="en-US" sz="2800" dirty="0">
                <a:solidFill>
                  <a:srgbClr val="0070C0"/>
                </a:solidFill>
                <a:latin typeface="Century Schoolbook" panose="02040604050505020304" pitchFamily="18" charset="0"/>
              </a:rPr>
              <a:t>://</a:t>
            </a:r>
            <a:r>
              <a:rPr lang="en-US" sz="2800" dirty="0" smtClean="0">
                <a:solidFill>
                  <a:srgbClr val="0070C0"/>
                </a:solidFill>
                <a:latin typeface="Century Schoolbook" panose="02040604050505020304" pitchFamily="18" charset="0"/>
              </a:rPr>
              <a:t>www.mari-odu.org/about_people.php</a:t>
            </a:r>
          </a:p>
          <a:p>
            <a:pPr lvl="1">
              <a:buFont typeface="Wingdings" panose="05000000000000000000" pitchFamily="2" charset="2"/>
              <a:buChar char="Ø"/>
            </a:pPr>
            <a:endParaRPr lang="en-US" sz="2800" dirty="0" smtClean="0">
              <a:solidFill>
                <a:srgbClr val="0070C0"/>
              </a:solidFill>
              <a:latin typeface="Century Schoolbook" panose="02040604050505020304" pitchFamily="18" charset="0"/>
            </a:endParaRPr>
          </a:p>
          <a:p>
            <a:pPr lvl="1">
              <a:buFont typeface="Wingdings" panose="05000000000000000000" pitchFamily="2" charset="2"/>
              <a:buChar char="Ø"/>
            </a:pPr>
            <a:r>
              <a:rPr lang="en-US" sz="2800" dirty="0" smtClean="0">
                <a:solidFill>
                  <a:srgbClr val="0070C0"/>
                </a:solidFill>
                <a:latin typeface="Century Schoolbook" panose="02040604050505020304" pitchFamily="18" charset="0"/>
              </a:rPr>
              <a:t>Contact Judy at jhinc001@odu.edu for help finding someone to discuss possible topics or suggestions for incorporating into your class</a:t>
            </a:r>
          </a:p>
          <a:p>
            <a:pPr lvl="1">
              <a:buFont typeface="Wingdings" panose="05000000000000000000" pitchFamily="2" charset="2"/>
              <a:buChar char="Ø"/>
            </a:pPr>
            <a:endParaRPr lang="en-US" sz="2800" dirty="0" smtClean="0">
              <a:solidFill>
                <a:srgbClr val="0070C0"/>
              </a:solidFill>
              <a:latin typeface="Century Schoolbook" panose="02040604050505020304" pitchFamily="18" charset="0"/>
            </a:endParaRPr>
          </a:p>
          <a:p>
            <a:pPr lvl="1">
              <a:buFont typeface="Wingdings" panose="05000000000000000000" pitchFamily="2" charset="2"/>
              <a:buChar char="Ø"/>
            </a:pPr>
            <a:endParaRPr lang="en-US" sz="2800" dirty="0" smtClean="0">
              <a:solidFill>
                <a:srgbClr val="0070C0"/>
              </a:solidFill>
              <a:latin typeface="Century Schoolbook" panose="02040604050505020304" pitchFamily="18" charset="0"/>
            </a:endParaRPr>
          </a:p>
          <a:p>
            <a:pPr lvl="1">
              <a:buFont typeface="Wingdings" panose="05000000000000000000" pitchFamily="2" charset="2"/>
              <a:buChar char="Ø"/>
            </a:pPr>
            <a:endParaRPr lang="en-US" sz="2800" dirty="0">
              <a:solidFill>
                <a:srgbClr val="0070C0"/>
              </a:solidFill>
              <a:latin typeface="Century Schoolbook" panose="02040604050505020304" pitchFamily="18" charset="0"/>
            </a:endParaRPr>
          </a:p>
          <a:p>
            <a:pPr lvl="1">
              <a:buFont typeface="Wingdings" panose="05000000000000000000" pitchFamily="2" charset="2"/>
              <a:buChar char="Ø"/>
            </a:pPr>
            <a:endParaRPr lang="en-US" sz="3200" dirty="0" smtClean="0">
              <a:latin typeface="Century Schoolbook" panose="02040604050505020304" pitchFamily="18" charset="0"/>
            </a:endParaRPr>
          </a:p>
        </p:txBody>
      </p:sp>
    </p:spTree>
    <p:extLst>
      <p:ext uri="{BB962C8B-B14F-4D97-AF65-F5344CB8AC3E}">
        <p14:creationId xmlns:p14="http://schemas.microsoft.com/office/powerpoint/2010/main" val="3954581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536852"/>
            <a:ext cx="10871200" cy="5370512"/>
          </a:xfrm>
        </p:spPr>
        <p:txBody>
          <a:bodyPr>
            <a:normAutofit fontScale="25000" lnSpcReduction="20000"/>
          </a:bodyPr>
          <a:lstStyle/>
          <a:p>
            <a:pPr marL="201168" lvl="1" indent="0">
              <a:buNone/>
            </a:pPr>
            <a:endParaRPr lang="en-US" sz="5600" dirty="0">
              <a:latin typeface="Century Schoolbook" panose="02040604050505020304" pitchFamily="18" charset="0"/>
              <a:sym typeface="Wingdings" panose="05000000000000000000" pitchFamily="2" charset="2"/>
            </a:endParaRPr>
          </a:p>
          <a:p>
            <a:pPr marL="201168" lvl="1" indent="0">
              <a:buNone/>
            </a:pPr>
            <a:r>
              <a:rPr lang="en-US" sz="5600" dirty="0" smtClean="0">
                <a:latin typeface="Century Schoolbook" panose="02040604050505020304" pitchFamily="18" charset="0"/>
                <a:sym typeface="Wingdings" panose="05000000000000000000" pitchFamily="2" charset="2"/>
              </a:rPr>
              <a:t>Science Literacy in Education</a:t>
            </a:r>
          </a:p>
          <a:p>
            <a:pPr marL="201168" lvl="1" indent="0">
              <a:buNone/>
            </a:pPr>
            <a:endParaRPr lang="en-US" sz="5600" dirty="0" smtClean="0">
              <a:latin typeface="Century Schoolbook" panose="02040604050505020304" pitchFamily="18" charset="0"/>
              <a:sym typeface="Wingdings" panose="05000000000000000000" pitchFamily="2" charset="2"/>
            </a:endParaRPr>
          </a:p>
          <a:p>
            <a:pPr marL="201168" lvl="1" indent="0">
              <a:buNone/>
            </a:pPr>
            <a:r>
              <a:rPr lang="en-US" sz="5600" dirty="0" smtClean="0">
                <a:latin typeface="Century Schoolbook" panose="02040604050505020304" pitchFamily="18" charset="0"/>
                <a:sym typeface="Wingdings" panose="05000000000000000000" pitchFamily="2" charset="2"/>
              </a:rPr>
              <a:t>Climate Change and Human Health </a:t>
            </a:r>
          </a:p>
          <a:p>
            <a:pPr marL="201168" lvl="1" indent="0">
              <a:buNone/>
            </a:pPr>
            <a:endParaRPr lang="en-US" sz="5600" dirty="0" smtClean="0">
              <a:latin typeface="Century Schoolbook" panose="02040604050505020304" pitchFamily="18" charset="0"/>
              <a:sym typeface="Wingdings" panose="05000000000000000000" pitchFamily="2" charset="2"/>
            </a:endParaRPr>
          </a:p>
          <a:p>
            <a:pPr marL="201168" lvl="1" indent="0">
              <a:buNone/>
            </a:pPr>
            <a:r>
              <a:rPr lang="en-US" sz="5600" dirty="0" smtClean="0">
                <a:latin typeface="Century Schoolbook" panose="02040604050505020304" pitchFamily="18" charset="0"/>
                <a:sym typeface="Wingdings" panose="05000000000000000000" pitchFamily="2" charset="2"/>
              </a:rPr>
              <a:t>Climate Change in Politics</a:t>
            </a:r>
          </a:p>
          <a:p>
            <a:pPr marL="201168" lvl="1" indent="0">
              <a:buNone/>
            </a:pPr>
            <a:endParaRPr lang="en-US" sz="5600" dirty="0" smtClean="0">
              <a:latin typeface="Century Schoolbook" panose="02040604050505020304" pitchFamily="18" charset="0"/>
              <a:sym typeface="Wingdings" panose="05000000000000000000" pitchFamily="2" charset="2"/>
            </a:endParaRPr>
          </a:p>
          <a:p>
            <a:pPr marL="201168" lvl="1" indent="0">
              <a:buNone/>
            </a:pPr>
            <a:r>
              <a:rPr lang="en-US" sz="5600" dirty="0" smtClean="0">
                <a:latin typeface="Century Schoolbook" panose="02040604050505020304" pitchFamily="18" charset="0"/>
                <a:sym typeface="Wingdings" panose="05000000000000000000" pitchFamily="2" charset="2"/>
              </a:rPr>
              <a:t>Ocean Acidification</a:t>
            </a:r>
          </a:p>
          <a:p>
            <a:pPr marL="201168" lvl="1" indent="0">
              <a:buNone/>
            </a:pPr>
            <a:endParaRPr lang="en-US" sz="5600" dirty="0">
              <a:latin typeface="Century Schoolbook" panose="02040604050505020304" pitchFamily="18" charset="0"/>
              <a:sym typeface="Wingdings" panose="05000000000000000000" pitchFamily="2" charset="2"/>
            </a:endParaRPr>
          </a:p>
          <a:p>
            <a:pPr marL="201168" lvl="1" indent="0">
              <a:buNone/>
            </a:pPr>
            <a:r>
              <a:rPr lang="en-US" sz="5600" dirty="0" smtClean="0">
                <a:latin typeface="Century Schoolbook" panose="02040604050505020304" pitchFamily="18" charset="0"/>
                <a:sym typeface="Wingdings" panose="05000000000000000000" pitchFamily="2" charset="2"/>
              </a:rPr>
              <a:t>Remote Imaging in Climate Science</a:t>
            </a:r>
          </a:p>
          <a:p>
            <a:pPr marL="201168" lvl="1" indent="0">
              <a:buNone/>
            </a:pPr>
            <a:endParaRPr lang="en-US" sz="5600" dirty="0" smtClean="0">
              <a:latin typeface="Century Schoolbook" panose="02040604050505020304" pitchFamily="18" charset="0"/>
              <a:sym typeface="Wingdings" panose="05000000000000000000" pitchFamily="2" charset="2"/>
            </a:endParaRPr>
          </a:p>
          <a:p>
            <a:pPr marL="201168" lvl="1" indent="0">
              <a:buNone/>
            </a:pPr>
            <a:r>
              <a:rPr lang="en-US" sz="5600" dirty="0" smtClean="0">
                <a:latin typeface="Century Schoolbook" panose="02040604050505020304" pitchFamily="18" charset="0"/>
                <a:sym typeface="Wingdings" panose="05000000000000000000" pitchFamily="2" charset="2"/>
              </a:rPr>
              <a:t>Ethics and Environmental Justice</a:t>
            </a:r>
          </a:p>
          <a:p>
            <a:pPr marL="201168" lvl="1" indent="0">
              <a:buNone/>
            </a:pPr>
            <a:endParaRPr lang="en-US" sz="5600" dirty="0">
              <a:latin typeface="Century Schoolbook" panose="02040604050505020304" pitchFamily="18" charset="0"/>
              <a:sym typeface="Wingdings" panose="05000000000000000000" pitchFamily="2" charset="2"/>
            </a:endParaRPr>
          </a:p>
          <a:p>
            <a:pPr marL="201168" lvl="1" indent="0">
              <a:buNone/>
            </a:pPr>
            <a:r>
              <a:rPr lang="en-US" sz="5600" dirty="0" smtClean="0">
                <a:latin typeface="Century Schoolbook" panose="02040604050505020304" pitchFamily="18" charset="0"/>
                <a:sym typeface="Wingdings" panose="05000000000000000000" pitchFamily="2" charset="2"/>
              </a:rPr>
              <a:t>Why Do People Disbelieve Science?</a:t>
            </a:r>
          </a:p>
          <a:p>
            <a:pPr marL="201168" lvl="1" indent="0">
              <a:buNone/>
            </a:pPr>
            <a:endParaRPr lang="en-US" sz="5600" dirty="0" smtClean="0">
              <a:latin typeface="Century Schoolbook" panose="02040604050505020304" pitchFamily="18" charset="0"/>
              <a:sym typeface="Wingdings" panose="05000000000000000000" pitchFamily="2" charset="2"/>
            </a:endParaRPr>
          </a:p>
          <a:p>
            <a:pPr marL="201168" lvl="1" indent="0">
              <a:buNone/>
            </a:pPr>
            <a:r>
              <a:rPr lang="en-US" sz="5600" dirty="0" smtClean="0">
                <a:latin typeface="Century Schoolbook" panose="02040604050505020304" pitchFamily="18" charset="0"/>
                <a:sym typeface="Wingdings" panose="05000000000000000000" pitchFamily="2" charset="2"/>
              </a:rPr>
              <a:t>Sea Level Rise Impacts</a:t>
            </a:r>
          </a:p>
          <a:p>
            <a:pPr marL="201168" lvl="1" indent="0">
              <a:buNone/>
            </a:pPr>
            <a:endParaRPr lang="en-US" sz="5600" dirty="0">
              <a:latin typeface="Century Schoolbook" panose="02040604050505020304" pitchFamily="18" charset="0"/>
              <a:sym typeface="Wingdings" panose="05000000000000000000" pitchFamily="2" charset="2"/>
            </a:endParaRPr>
          </a:p>
          <a:p>
            <a:pPr marL="201168" lvl="1" indent="0">
              <a:buNone/>
            </a:pPr>
            <a:r>
              <a:rPr lang="en-US" sz="5600" dirty="0" smtClean="0">
                <a:latin typeface="Century Schoolbook" panose="02040604050505020304" pitchFamily="18" charset="0"/>
                <a:sym typeface="Wingdings" panose="05000000000000000000" pitchFamily="2" charset="2"/>
              </a:rPr>
              <a:t>Mapping, Modeling, Simulation in Climate </a:t>
            </a:r>
            <a:r>
              <a:rPr lang="en-US" sz="5600" dirty="0">
                <a:latin typeface="Century Schoolbook" panose="02040604050505020304" pitchFamily="18" charset="0"/>
                <a:sym typeface="Wingdings" panose="05000000000000000000" pitchFamily="2" charset="2"/>
              </a:rPr>
              <a:t>C</a:t>
            </a:r>
            <a:r>
              <a:rPr lang="en-US" sz="5600" dirty="0" smtClean="0">
                <a:latin typeface="Century Schoolbook" panose="02040604050505020304" pitchFamily="18" charset="0"/>
                <a:sym typeface="Wingdings" panose="05000000000000000000" pitchFamily="2" charset="2"/>
              </a:rPr>
              <a:t>hange</a:t>
            </a:r>
          </a:p>
          <a:p>
            <a:pPr marL="201168" lvl="1" indent="0">
              <a:buNone/>
            </a:pPr>
            <a:endParaRPr lang="en-US" sz="5600" dirty="0">
              <a:latin typeface="Century Schoolbook" panose="02040604050505020304" pitchFamily="18" charset="0"/>
              <a:sym typeface="Wingdings" panose="05000000000000000000" pitchFamily="2" charset="2"/>
            </a:endParaRPr>
          </a:p>
          <a:p>
            <a:pPr marL="201168" lvl="1" indent="0">
              <a:buNone/>
            </a:pPr>
            <a:r>
              <a:rPr lang="en-US" sz="5600" dirty="0" smtClean="0">
                <a:latin typeface="Century Schoolbook" panose="02040604050505020304" pitchFamily="18" charset="0"/>
              </a:rPr>
              <a:t>Adaptation </a:t>
            </a:r>
            <a:r>
              <a:rPr lang="en-US" sz="5600" dirty="0">
                <a:latin typeface="Century Schoolbook" panose="02040604050505020304" pitchFamily="18" charset="0"/>
              </a:rPr>
              <a:t>to climate change - locally or internationally</a:t>
            </a:r>
          </a:p>
          <a:p>
            <a:pPr lvl="1"/>
            <a:r>
              <a:rPr lang="en-US" sz="5600" dirty="0">
                <a:latin typeface="Century Schoolbook" panose="02040604050505020304" pitchFamily="18" charset="0"/>
              </a:rPr>
              <a:t>Green infrastructure, moving communities away from coast, elevating buildings to prevent flooding, re-building </a:t>
            </a:r>
            <a:endParaRPr lang="en-US" sz="5600" dirty="0" smtClean="0">
              <a:latin typeface="Century Schoolbook" panose="02040604050505020304" pitchFamily="18" charset="0"/>
            </a:endParaRPr>
          </a:p>
          <a:p>
            <a:r>
              <a:rPr lang="en-US" sz="5600" dirty="0" smtClean="0">
                <a:latin typeface="Century Schoolbook" panose="02040604050505020304" pitchFamily="18" charset="0"/>
              </a:rPr>
              <a:t>Sustainable </a:t>
            </a:r>
            <a:r>
              <a:rPr lang="en-US" sz="5600" dirty="0">
                <a:latin typeface="Century Schoolbook" panose="02040604050505020304" pitchFamily="18" charset="0"/>
              </a:rPr>
              <a:t>Agriculture or Fisheries - </a:t>
            </a:r>
            <a:r>
              <a:rPr lang="en-US" sz="5600" dirty="0">
                <a:latin typeface="Century Schoolbook" panose="02040604050505020304" pitchFamily="18" charset="0"/>
                <a:sym typeface="Wingdings" panose="05000000000000000000" pitchFamily="2" charset="2"/>
              </a:rPr>
              <a:t>Impacts of climate change on US food industries: maple syrup, native rice, seafood, farming</a:t>
            </a:r>
            <a:endParaRPr lang="en-US" sz="5600" dirty="0">
              <a:latin typeface="Century Schoolbook" panose="02040604050505020304" pitchFamily="18" charset="0"/>
            </a:endParaRPr>
          </a:p>
          <a:p>
            <a:r>
              <a:rPr lang="en-US" sz="5600" dirty="0">
                <a:latin typeface="Century Schoolbook" panose="02040604050505020304" pitchFamily="18" charset="0"/>
              </a:rPr>
              <a:t> Impacts </a:t>
            </a:r>
            <a:r>
              <a:rPr lang="en-US" sz="5600" dirty="0" smtClean="0">
                <a:latin typeface="Century Schoolbook" panose="02040604050505020304" pitchFamily="18" charset="0"/>
              </a:rPr>
              <a:t>on </a:t>
            </a:r>
            <a:r>
              <a:rPr lang="en-US" sz="5600" dirty="0">
                <a:latin typeface="Century Schoolbook" panose="02040604050505020304" pitchFamily="18" charset="0"/>
              </a:rPr>
              <a:t>Biodiversity</a:t>
            </a:r>
          </a:p>
          <a:p>
            <a:pPr lvl="1"/>
            <a:r>
              <a:rPr lang="en-US" sz="5600" dirty="0">
                <a:latin typeface="Century Schoolbook" panose="02040604050505020304" pitchFamily="18" charset="0"/>
              </a:rPr>
              <a:t> Changes to growing zones, food availability out of sync with birth of young, favorable conditions for disease causing organisms, population growth of insects, northward spread of aggressive bees, fire ants, other new species which disrupt the existing food chain</a:t>
            </a:r>
          </a:p>
          <a:p>
            <a:pPr marL="201168" lvl="1" indent="0">
              <a:buNone/>
            </a:pPr>
            <a:endParaRPr lang="en-US" sz="4900" dirty="0" smtClean="0">
              <a:latin typeface="Century Schoolbook" panose="02040604050505020304" pitchFamily="18" charset="0"/>
              <a:sym typeface="Wingdings" panose="05000000000000000000" pitchFamily="2" charset="2"/>
            </a:endParaRPr>
          </a:p>
          <a:p>
            <a:pPr marL="201168" lvl="1" indent="0">
              <a:buNone/>
            </a:pPr>
            <a:endParaRPr lang="en-US" dirty="0" smtClean="0">
              <a:latin typeface="Century Schoolbook" panose="02040604050505020304" pitchFamily="18" charset="0"/>
              <a:sym typeface="Wingdings" panose="05000000000000000000" pitchFamily="2" charset="2"/>
            </a:endParaRPr>
          </a:p>
          <a:p>
            <a:pPr marL="201168" lvl="1" indent="0">
              <a:buNone/>
            </a:pPr>
            <a:endParaRPr lang="en-US" dirty="0" smtClean="0">
              <a:latin typeface="Century Schoolbook" panose="02040604050505020304" pitchFamily="18" charset="0"/>
              <a:sym typeface="Wingdings" panose="05000000000000000000" pitchFamily="2" charset="2"/>
            </a:endParaRPr>
          </a:p>
          <a:p>
            <a:pPr marL="384048" lvl="2" indent="0">
              <a:buNone/>
            </a:pPr>
            <a:endParaRPr lang="en-US" dirty="0" smtClean="0">
              <a:latin typeface="Century Schoolbook" panose="02040604050505020304" pitchFamily="18" charset="0"/>
            </a:endParaRPr>
          </a:p>
          <a:p>
            <a:endParaRPr lang="en-US" dirty="0"/>
          </a:p>
        </p:txBody>
      </p:sp>
      <p:sp>
        <p:nvSpPr>
          <p:cNvPr id="4" name="Title 1"/>
          <p:cNvSpPr>
            <a:spLocks noGrp="1"/>
          </p:cNvSpPr>
          <p:nvPr>
            <p:ph type="title" idx="4294967295"/>
          </p:nvPr>
        </p:nvSpPr>
        <p:spPr>
          <a:xfrm>
            <a:off x="1370201" y="-65029"/>
            <a:ext cx="10058400" cy="668337"/>
          </a:xfrm>
        </p:spPr>
        <p:txBody>
          <a:bodyPr>
            <a:normAutofit/>
          </a:bodyPr>
          <a:lstStyle/>
          <a:p>
            <a:pPr algn="ctr"/>
            <a:r>
              <a:rPr lang="en-US" altLang="en-US" sz="2800" u="sng"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t>Suggested Climate </a:t>
            </a:r>
            <a:r>
              <a:rPr lang="en-US" altLang="en-US" sz="2800" u="sng" dirty="0">
                <a:solidFill>
                  <a:schemeClr val="tx1"/>
                </a:solidFill>
                <a:latin typeface="Georgia" panose="02040502050405020303" pitchFamily="18" charset="0"/>
                <a:ea typeface="Calibri" panose="020F0502020204030204" pitchFamily="34" charset="0"/>
                <a:cs typeface="Times New Roman" panose="02020603050405020304" pitchFamily="18" charset="0"/>
              </a:rPr>
              <a:t>Change </a:t>
            </a:r>
            <a:r>
              <a:rPr lang="en-US" altLang="en-US" sz="2800" u="sng"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t>Topics to Research</a:t>
            </a:r>
            <a:endParaRPr lang="en-US" sz="2800" u="sng" dirty="0"/>
          </a:p>
        </p:txBody>
      </p:sp>
    </p:spTree>
    <p:extLst>
      <p:ext uri="{BB962C8B-B14F-4D97-AF65-F5344CB8AC3E}">
        <p14:creationId xmlns:p14="http://schemas.microsoft.com/office/powerpoint/2010/main" val="1824404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15167" y="436310"/>
            <a:ext cx="6764784" cy="584775"/>
          </a:xfrm>
          <a:prstGeom prst="rect">
            <a:avLst/>
          </a:prstGeom>
          <a:noFill/>
        </p:spPr>
        <p:txBody>
          <a:bodyPr wrap="square" rtlCol="0">
            <a:spAutoFit/>
          </a:bodyPr>
          <a:lstStyle/>
          <a:p>
            <a:pPr algn="ctr"/>
            <a:r>
              <a:rPr lang="en-US" sz="3200" u="sng" dirty="0" smtClean="0">
                <a:latin typeface="Georgia" panose="02040502050405020303" pitchFamily="18" charset="0"/>
              </a:rPr>
              <a:t>Some Climate Change Resources</a:t>
            </a:r>
            <a:endParaRPr lang="en-US" sz="3200" u="sng" dirty="0">
              <a:latin typeface="Georgia" panose="02040502050405020303" pitchFamily="18" charset="0"/>
            </a:endParaRPr>
          </a:p>
        </p:txBody>
      </p:sp>
      <p:sp>
        <p:nvSpPr>
          <p:cNvPr id="3" name="TextBox 2"/>
          <p:cNvSpPr txBox="1"/>
          <p:nvPr/>
        </p:nvSpPr>
        <p:spPr>
          <a:xfrm>
            <a:off x="675326" y="1108519"/>
            <a:ext cx="10524114" cy="7078861"/>
          </a:xfrm>
          <a:prstGeom prst="rect">
            <a:avLst/>
          </a:prstGeom>
          <a:noFill/>
        </p:spPr>
        <p:txBody>
          <a:bodyPr wrap="square" rtlCol="0">
            <a:spAutoFit/>
          </a:bodyPr>
          <a:lstStyle/>
          <a:p>
            <a:r>
              <a:rPr lang="en-US" sz="2800" dirty="0" smtClean="0">
                <a:latin typeface="Georgia" panose="02040502050405020303" pitchFamily="18" charset="0"/>
              </a:rPr>
              <a:t>Climate.nasa.gov</a:t>
            </a:r>
          </a:p>
          <a:p>
            <a:endParaRPr lang="en-US" sz="2800" dirty="0" smtClean="0">
              <a:latin typeface="Georgia" panose="02040502050405020303" pitchFamily="18" charset="0"/>
            </a:endParaRPr>
          </a:p>
          <a:p>
            <a:r>
              <a:rPr lang="en-US" sz="2800" dirty="0" smtClean="0">
                <a:latin typeface="Georgia" panose="02040502050405020303" pitchFamily="18" charset="0"/>
              </a:rPr>
              <a:t>Climate.gov/teaching</a:t>
            </a:r>
          </a:p>
          <a:p>
            <a:endParaRPr lang="en-US" sz="2800" dirty="0" smtClean="0">
              <a:latin typeface="Georgia" panose="02040502050405020303" pitchFamily="18" charset="0"/>
            </a:endParaRPr>
          </a:p>
          <a:p>
            <a:r>
              <a:rPr lang="en-US" sz="2800" dirty="0">
                <a:latin typeface="Georgia" panose="02040502050405020303" pitchFamily="18" charset="0"/>
              </a:rPr>
              <a:t>http://nasawavelength.org</a:t>
            </a:r>
            <a:r>
              <a:rPr lang="en-US" sz="2800" dirty="0" smtClean="0">
                <a:latin typeface="Georgia" panose="02040502050405020303" pitchFamily="18" charset="0"/>
              </a:rPr>
              <a:t>/ (search “climate change”)</a:t>
            </a:r>
          </a:p>
          <a:p>
            <a:endParaRPr lang="en-US" sz="2800" dirty="0" smtClean="0">
              <a:latin typeface="Georgia" panose="02040502050405020303" pitchFamily="18" charset="0"/>
            </a:endParaRPr>
          </a:p>
          <a:p>
            <a:r>
              <a:rPr lang="en-US" sz="2800" dirty="0">
                <a:latin typeface="Georgia" panose="02040502050405020303" pitchFamily="18" charset="0"/>
              </a:rPr>
              <a:t>http://</a:t>
            </a:r>
            <a:r>
              <a:rPr lang="en-US" sz="2800" dirty="0" smtClean="0">
                <a:latin typeface="Georgia" panose="02040502050405020303" pitchFamily="18" charset="0"/>
              </a:rPr>
              <a:t>ar5-syr.ipcc.ch/topic_summary.php and click on Observed Changes </a:t>
            </a:r>
          </a:p>
          <a:p>
            <a:endParaRPr lang="en-US" sz="2800" dirty="0" smtClean="0">
              <a:latin typeface="Georgia" panose="02040502050405020303" pitchFamily="18" charset="0"/>
            </a:endParaRPr>
          </a:p>
          <a:p>
            <a:r>
              <a:rPr lang="en-US" sz="2800" dirty="0" smtClean="0">
                <a:latin typeface="Georgia" panose="02040502050405020303" pitchFamily="18" charset="0"/>
              </a:rPr>
              <a:t>http</a:t>
            </a:r>
            <a:r>
              <a:rPr lang="en-US" sz="2800" dirty="0">
                <a:latin typeface="Georgia" panose="02040502050405020303" pitchFamily="18" charset="0"/>
              </a:rPr>
              <a:t>://www.climategen.org/what-can-you-do/educate-others/</a:t>
            </a:r>
            <a:endParaRPr lang="en-US" sz="2800" dirty="0" smtClean="0">
              <a:latin typeface="Georgia" panose="02040502050405020303" pitchFamily="18" charset="0"/>
            </a:endParaRPr>
          </a:p>
          <a:p>
            <a:endParaRPr lang="en-US" sz="2800" dirty="0" smtClean="0">
              <a:latin typeface="Georgia" panose="02040502050405020303" pitchFamily="18" charset="0"/>
            </a:endParaRPr>
          </a:p>
          <a:p>
            <a:r>
              <a:rPr lang="en-US" sz="2800" dirty="0">
                <a:latin typeface="Georgia" panose="02040502050405020303" pitchFamily="18" charset="0"/>
              </a:rPr>
              <a:t>http://cleanet.org/clean/educational_resources/index.html</a:t>
            </a:r>
          </a:p>
          <a:p>
            <a:endParaRPr lang="en-US" sz="2800" dirty="0" smtClean="0">
              <a:latin typeface="Georgia" panose="02040502050405020303" pitchFamily="18" charset="0"/>
            </a:endParaRPr>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42223042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270</TotalTime>
  <Words>290</Words>
  <Application>Microsoft Office PowerPoint</Application>
  <PresentationFormat>Custom</PresentationFormat>
  <Paragraphs>58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Retrospect</vt:lpstr>
      <vt:lpstr>               Climate Change Teach-In   What will you be talking about April 4 – 8th ? </vt:lpstr>
      <vt:lpstr>Climate Change Teach-In We are asking for a few minutes of your class time</vt:lpstr>
      <vt:lpstr>Suggested Climate Change Topics to Research</vt:lpstr>
      <vt:lpstr>PowerPoint Presentation</vt:lpstr>
    </vt:vector>
  </TitlesOfParts>
  <Company>Roanoke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 Teach-In  Pedagogy Workshop</dc:title>
  <dc:creator>Banschbach, Valerie</dc:creator>
  <cp:lastModifiedBy>Judith Hinch</cp:lastModifiedBy>
  <cp:revision>33</cp:revision>
  <dcterms:created xsi:type="dcterms:W3CDTF">2015-01-14T19:42:29Z</dcterms:created>
  <dcterms:modified xsi:type="dcterms:W3CDTF">2016-03-10T16:02:54Z</dcterms:modified>
</cp:coreProperties>
</file>